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78" r:id="rId5"/>
    <p:sldId id="462" r:id="rId6"/>
    <p:sldId id="464" r:id="rId7"/>
    <p:sldId id="407" r:id="rId8"/>
    <p:sldId id="413" r:id="rId9"/>
    <p:sldId id="463" r:id="rId10"/>
    <p:sldId id="414" r:id="rId11"/>
    <p:sldId id="415" r:id="rId12"/>
    <p:sldId id="465" r:id="rId13"/>
    <p:sldId id="466" r:id="rId14"/>
    <p:sldId id="45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EBF0F2"/>
    <a:srgbClr val="1E0EF0"/>
    <a:srgbClr val="595959"/>
    <a:srgbClr val="FFFFFF"/>
    <a:srgbClr val="DEB549"/>
    <a:srgbClr val="CCAF0A"/>
    <a:srgbClr val="FDD600"/>
    <a:srgbClr val="CAA5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252" autoAdjust="0"/>
    <p:restoredTop sz="76800" autoAdjust="0"/>
  </p:normalViewPr>
  <p:slideViewPr>
    <p:cSldViewPr>
      <p:cViewPr varScale="1">
        <p:scale>
          <a:sx n="92" d="100"/>
          <a:sy n="92" d="100"/>
        </p:scale>
        <p:origin x="816" y="90"/>
      </p:cViewPr>
      <p:guideLst>
        <p:guide orient="horz" pos="4176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8" y="-96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/>
          <a:lstStyle>
            <a:lvl1pPr algn="r">
              <a:defRPr sz="1200"/>
            </a:lvl1pPr>
          </a:lstStyle>
          <a:p>
            <a:fld id="{C4164EF0-B26F-4249-BCBF-05084B859C88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 anchor="b"/>
          <a:lstStyle>
            <a:lvl1pPr algn="r">
              <a:defRPr sz="1200"/>
            </a:lvl1pPr>
          </a:lstStyle>
          <a:p>
            <a:fld id="{D9BAD1B5-7F99-499D-B72C-EC1A27E7D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F6F328E8-EA1D-45CF-8F38-1E97CD924B6E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385ECD5-784E-4765-88ED-9B432E85A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0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2754-7CD9-48EF-85B4-662B80ECFA8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2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9912" y="2057400"/>
            <a:ext cx="6918088" cy="2590800"/>
          </a:xfrm>
        </p:spPr>
        <p:txBody>
          <a:bodyPr>
            <a:noAutofit/>
          </a:bodyPr>
          <a:lstStyle>
            <a:lvl1pPr algn="l">
              <a:defRPr sz="3200" b="0" i="0" spc="100" baseline="0">
                <a:solidFill>
                  <a:srgbClr val="FDD6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NCMS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8538" y="533400"/>
            <a:ext cx="8631442" cy="106680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125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body text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72111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8538" y="5029200"/>
            <a:ext cx="4191000" cy="9144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125C7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September 8, 2016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163575"/>
            <a:ext cx="3276600" cy="685799"/>
          </a:xfrm>
          <a:prstGeom prst="rect">
            <a:avLst/>
          </a:prstGeom>
          <a:noFill/>
          <a:effectLst>
            <a:softEdge rad="12700"/>
          </a:effectLst>
        </p:spPr>
        <p:txBody>
          <a:bodyPr wrap="none" rtlCol="0" anchor="b" anchorCtr="0">
            <a:noAutofit/>
          </a:bodyPr>
          <a:lstStyle/>
          <a:p>
            <a:r>
              <a:rPr lang="en-US" sz="900" b="1" spc="100" baseline="0" dirty="0" smtClean="0">
                <a:solidFill>
                  <a:srgbClr val="135C76"/>
                </a:solidFill>
              </a:rPr>
              <a:t>    </a:t>
            </a:r>
            <a:br>
              <a:rPr lang="en-US" sz="900" b="1" spc="100" baseline="0" dirty="0" smtClean="0">
                <a:solidFill>
                  <a:srgbClr val="135C76"/>
                </a:solidFill>
              </a:rPr>
            </a:br>
            <a:endParaRPr lang="en-US" sz="900" b="1" spc="100" baseline="0" dirty="0">
              <a:solidFill>
                <a:srgbClr val="135C76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939504"/>
            <a:ext cx="9144000" cy="0"/>
          </a:xfrm>
          <a:prstGeom prst="line">
            <a:avLst/>
          </a:prstGeom>
          <a:ln>
            <a:solidFill>
              <a:srgbClr val="DEB5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669337">
            <a:off x="6921363" y="1833004"/>
            <a:ext cx="646652" cy="3855867"/>
          </a:xfrm>
          <a:prstGeom prst="arc">
            <a:avLst>
              <a:gd name="adj1" fmla="val 16350798"/>
              <a:gd name="adj2" fmla="val 2340915"/>
            </a:avLst>
          </a:prstGeom>
          <a:ln w="19050">
            <a:solidFill>
              <a:srgbClr val="DEB549">
                <a:alpha val="7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373199" y="1954404"/>
            <a:ext cx="351693" cy="2105130"/>
          </a:xfrm>
          <a:custGeom>
            <a:avLst/>
            <a:gdLst>
              <a:gd name="connsiteX0" fmla="*/ 0 w 351693"/>
              <a:gd name="connsiteY0" fmla="*/ 10049 h 2105130"/>
              <a:gd name="connsiteX1" fmla="*/ 25121 w 351693"/>
              <a:gd name="connsiteY1" fmla="*/ 150726 h 2105130"/>
              <a:gd name="connsiteX2" fmla="*/ 45218 w 351693"/>
              <a:gd name="connsiteY2" fmla="*/ 241161 h 2105130"/>
              <a:gd name="connsiteX3" fmla="*/ 50242 w 351693"/>
              <a:gd name="connsiteY3" fmla="*/ 296427 h 2105130"/>
              <a:gd name="connsiteX4" fmla="*/ 65315 w 351693"/>
              <a:gd name="connsiteY4" fmla="*/ 376814 h 2105130"/>
              <a:gd name="connsiteX5" fmla="*/ 75363 w 351693"/>
              <a:gd name="connsiteY5" fmla="*/ 442128 h 2105130"/>
              <a:gd name="connsiteX6" fmla="*/ 80387 w 351693"/>
              <a:gd name="connsiteY6" fmla="*/ 527539 h 2105130"/>
              <a:gd name="connsiteX7" fmla="*/ 85411 w 351693"/>
              <a:gd name="connsiteY7" fmla="*/ 643095 h 2105130"/>
              <a:gd name="connsiteX8" fmla="*/ 95460 w 351693"/>
              <a:gd name="connsiteY8" fmla="*/ 728506 h 2105130"/>
              <a:gd name="connsiteX9" fmla="*/ 100484 w 351693"/>
              <a:gd name="connsiteY9" fmla="*/ 874207 h 2105130"/>
              <a:gd name="connsiteX10" fmla="*/ 110532 w 351693"/>
              <a:gd name="connsiteY10" fmla="*/ 1070150 h 2105130"/>
              <a:gd name="connsiteX11" fmla="*/ 115556 w 351693"/>
              <a:gd name="connsiteY11" fmla="*/ 1160585 h 2105130"/>
              <a:gd name="connsiteX12" fmla="*/ 115556 w 351693"/>
              <a:gd name="connsiteY12" fmla="*/ 1301262 h 2105130"/>
              <a:gd name="connsiteX13" fmla="*/ 110532 w 351693"/>
              <a:gd name="connsiteY13" fmla="*/ 1436915 h 2105130"/>
              <a:gd name="connsiteX14" fmla="*/ 95460 w 351693"/>
              <a:gd name="connsiteY14" fmla="*/ 1582616 h 2105130"/>
              <a:gd name="connsiteX15" fmla="*/ 85411 w 351693"/>
              <a:gd name="connsiteY15" fmla="*/ 1703196 h 2105130"/>
              <a:gd name="connsiteX16" fmla="*/ 75363 w 351693"/>
              <a:gd name="connsiteY16" fmla="*/ 1853921 h 2105130"/>
              <a:gd name="connsiteX17" fmla="*/ 70339 w 351693"/>
              <a:gd name="connsiteY17" fmla="*/ 1994598 h 2105130"/>
              <a:gd name="connsiteX18" fmla="*/ 45218 w 351693"/>
              <a:gd name="connsiteY18" fmla="*/ 2074985 h 2105130"/>
              <a:gd name="connsiteX19" fmla="*/ 140677 w 351693"/>
              <a:gd name="connsiteY19" fmla="*/ 2105130 h 2105130"/>
              <a:gd name="connsiteX20" fmla="*/ 266282 w 351693"/>
              <a:gd name="connsiteY20" fmla="*/ 1482132 h 2105130"/>
              <a:gd name="connsiteX21" fmla="*/ 276330 w 351693"/>
              <a:gd name="connsiteY21" fmla="*/ 1346480 h 2105130"/>
              <a:gd name="connsiteX22" fmla="*/ 306475 w 351693"/>
              <a:gd name="connsiteY22" fmla="*/ 1110343 h 2105130"/>
              <a:gd name="connsiteX23" fmla="*/ 336620 w 351693"/>
              <a:gd name="connsiteY23" fmla="*/ 828989 h 2105130"/>
              <a:gd name="connsiteX24" fmla="*/ 351693 w 351693"/>
              <a:gd name="connsiteY24" fmla="*/ 628022 h 2105130"/>
              <a:gd name="connsiteX25" fmla="*/ 351693 w 351693"/>
              <a:gd name="connsiteY25" fmla="*/ 411983 h 2105130"/>
              <a:gd name="connsiteX26" fmla="*/ 346668 w 351693"/>
              <a:gd name="connsiteY26" fmla="*/ 175847 h 2105130"/>
              <a:gd name="connsiteX27" fmla="*/ 336620 w 351693"/>
              <a:gd name="connsiteY27" fmla="*/ 75363 h 2105130"/>
              <a:gd name="connsiteX28" fmla="*/ 301451 w 351693"/>
              <a:gd name="connsiteY28" fmla="*/ 0 h 2105130"/>
              <a:gd name="connsiteX29" fmla="*/ 0 w 351693"/>
              <a:gd name="connsiteY29" fmla="*/ 10049 h 21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1693" h="2105130">
                <a:moveTo>
                  <a:pt x="0" y="10049"/>
                </a:moveTo>
                <a:lnTo>
                  <a:pt x="25121" y="150726"/>
                </a:lnTo>
                <a:lnTo>
                  <a:pt x="45218" y="241161"/>
                </a:lnTo>
                <a:lnTo>
                  <a:pt x="50242" y="296427"/>
                </a:lnTo>
                <a:lnTo>
                  <a:pt x="65315" y="376814"/>
                </a:lnTo>
                <a:lnTo>
                  <a:pt x="75363" y="442128"/>
                </a:lnTo>
                <a:lnTo>
                  <a:pt x="80387" y="527539"/>
                </a:lnTo>
                <a:lnTo>
                  <a:pt x="85411" y="643095"/>
                </a:lnTo>
                <a:lnTo>
                  <a:pt x="95460" y="728506"/>
                </a:lnTo>
                <a:lnTo>
                  <a:pt x="100484" y="874207"/>
                </a:lnTo>
                <a:lnTo>
                  <a:pt x="110532" y="1070150"/>
                </a:lnTo>
                <a:lnTo>
                  <a:pt x="115556" y="1160585"/>
                </a:lnTo>
                <a:lnTo>
                  <a:pt x="115556" y="1301262"/>
                </a:lnTo>
                <a:lnTo>
                  <a:pt x="110532" y="1436915"/>
                </a:lnTo>
                <a:lnTo>
                  <a:pt x="95460" y="1582616"/>
                </a:lnTo>
                <a:lnTo>
                  <a:pt x="85411" y="1703196"/>
                </a:lnTo>
                <a:lnTo>
                  <a:pt x="75363" y="1853921"/>
                </a:lnTo>
                <a:lnTo>
                  <a:pt x="70339" y="1994598"/>
                </a:lnTo>
                <a:lnTo>
                  <a:pt x="45218" y="2074985"/>
                </a:lnTo>
                <a:lnTo>
                  <a:pt x="140677" y="2105130"/>
                </a:lnTo>
                <a:lnTo>
                  <a:pt x="266282" y="1482132"/>
                </a:lnTo>
                <a:lnTo>
                  <a:pt x="276330" y="1346480"/>
                </a:lnTo>
                <a:lnTo>
                  <a:pt x="306475" y="1110343"/>
                </a:lnTo>
                <a:lnTo>
                  <a:pt x="336620" y="828989"/>
                </a:lnTo>
                <a:lnTo>
                  <a:pt x="351693" y="628022"/>
                </a:lnTo>
                <a:lnTo>
                  <a:pt x="351693" y="411983"/>
                </a:lnTo>
                <a:lnTo>
                  <a:pt x="346668" y="175847"/>
                </a:lnTo>
                <a:lnTo>
                  <a:pt x="336620" y="75363"/>
                </a:lnTo>
                <a:lnTo>
                  <a:pt x="301451" y="0"/>
                </a:lnTo>
                <a:lnTo>
                  <a:pt x="0" y="10049"/>
                </a:lnTo>
                <a:close/>
              </a:path>
            </a:pathLst>
          </a:custGeom>
          <a:solidFill>
            <a:srgbClr val="DEB549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 userDrawn="1"/>
        </p:nvSpPr>
        <p:spPr>
          <a:xfrm rot="180176">
            <a:off x="6927808" y="1842458"/>
            <a:ext cx="538693" cy="3562808"/>
          </a:xfrm>
          <a:prstGeom prst="arc">
            <a:avLst>
              <a:gd name="adj1" fmla="val 16394925"/>
              <a:gd name="adj2" fmla="val 3416636"/>
            </a:avLst>
          </a:prstGeom>
          <a:ln w="19050">
            <a:solidFill>
              <a:srgbClr val="DEB549">
                <a:alpha val="7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6781800" y="4019548"/>
            <a:ext cx="996895" cy="99689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Tit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4" y="1461448"/>
            <a:ext cx="4480560" cy="3698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6" y="1809794"/>
            <a:ext cx="4480560" cy="2103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240" y="1461448"/>
            <a:ext cx="4480560" cy="3698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7240" y="1809794"/>
            <a:ext cx="4480560" cy="2103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8896" y="4049713"/>
            <a:ext cx="4480560" cy="3698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8896" y="4378986"/>
            <a:ext cx="4480560" cy="2103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87240" y="4049713"/>
            <a:ext cx="4480560" cy="3698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4587240" y="4378986"/>
            <a:ext cx="4480560" cy="2103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0" y="1524000"/>
            <a:ext cx="0" cy="4968875"/>
          </a:xfrm>
          <a:prstGeom prst="line">
            <a:avLst/>
          </a:prstGeom>
          <a:ln>
            <a:solidFill>
              <a:srgbClr val="125C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16200000" flipV="1">
            <a:off x="4572000" y="-373040"/>
            <a:ext cx="0" cy="8686800"/>
          </a:xfrm>
          <a:prstGeom prst="line">
            <a:avLst/>
          </a:prstGeom>
          <a:ln>
            <a:solidFill>
              <a:srgbClr val="125C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3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34" y="1598406"/>
            <a:ext cx="8124766" cy="45277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1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25C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6795"/>
            <a:ext cx="5486400" cy="30707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8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811" y="1600202"/>
            <a:ext cx="8897440" cy="4800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0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5706"/>
            <a:ext cx="2057400" cy="4520459"/>
          </a:xfrm>
        </p:spPr>
        <p:txBody>
          <a:bodyPr vert="eaVert"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5706"/>
            <a:ext cx="6019800" cy="4520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3724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7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igh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3" y="-3707"/>
            <a:ext cx="8343900" cy="7772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2" y="1479550"/>
            <a:ext cx="8343900" cy="507365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vTool-DoNot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9" y="2365377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en-US" b="1" dirty="0">
              <a:cs typeface="+mn-cs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9503" y="3081528"/>
            <a:ext cx="3968497" cy="1771462"/>
          </a:xfrm>
          <a:solidFill>
            <a:schemeClr val="accent2"/>
          </a:solidFill>
        </p:spPr>
        <p:txBody>
          <a:bodyPr lIns="73152" rIns="73152" anchor="ctr" anchorCtr="1"/>
          <a:lstStyle>
            <a:lvl1pPr marL="0" indent="0" algn="ctr">
              <a:buNone/>
              <a:defRPr sz="3600" b="1" baseline="0"/>
            </a:lvl1pPr>
          </a:lstStyle>
          <a:p>
            <a:pPr lvl="0"/>
            <a:r>
              <a:rPr lang="en-US" dirty="0" smtClean="0"/>
              <a:t>DO NOT USE </a:t>
            </a:r>
            <a:br>
              <a:rPr lang="en-US" dirty="0" smtClean="0"/>
            </a:br>
            <a:r>
              <a:rPr lang="en-US" dirty="0" smtClean="0"/>
              <a:t>THIS LAYOUT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38100"/>
            <a:ext cx="2743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rc 13"/>
          <p:cNvSpPr/>
          <p:nvPr userDrawn="1"/>
        </p:nvSpPr>
        <p:spPr>
          <a:xfrm rot="669337">
            <a:off x="6921363" y="1833004"/>
            <a:ext cx="646652" cy="3855867"/>
          </a:xfrm>
          <a:prstGeom prst="arc">
            <a:avLst>
              <a:gd name="adj1" fmla="val 16350798"/>
              <a:gd name="adj2" fmla="val 2340915"/>
            </a:avLst>
          </a:prstGeom>
          <a:ln w="19050">
            <a:solidFill>
              <a:srgbClr val="DEB549">
                <a:alpha val="7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7373199" y="1954404"/>
            <a:ext cx="351693" cy="2105130"/>
          </a:xfrm>
          <a:custGeom>
            <a:avLst/>
            <a:gdLst>
              <a:gd name="connsiteX0" fmla="*/ 0 w 351693"/>
              <a:gd name="connsiteY0" fmla="*/ 10049 h 2105130"/>
              <a:gd name="connsiteX1" fmla="*/ 25121 w 351693"/>
              <a:gd name="connsiteY1" fmla="*/ 150726 h 2105130"/>
              <a:gd name="connsiteX2" fmla="*/ 45218 w 351693"/>
              <a:gd name="connsiteY2" fmla="*/ 241161 h 2105130"/>
              <a:gd name="connsiteX3" fmla="*/ 50242 w 351693"/>
              <a:gd name="connsiteY3" fmla="*/ 296427 h 2105130"/>
              <a:gd name="connsiteX4" fmla="*/ 65315 w 351693"/>
              <a:gd name="connsiteY4" fmla="*/ 376814 h 2105130"/>
              <a:gd name="connsiteX5" fmla="*/ 75363 w 351693"/>
              <a:gd name="connsiteY5" fmla="*/ 442128 h 2105130"/>
              <a:gd name="connsiteX6" fmla="*/ 80387 w 351693"/>
              <a:gd name="connsiteY6" fmla="*/ 527539 h 2105130"/>
              <a:gd name="connsiteX7" fmla="*/ 85411 w 351693"/>
              <a:gd name="connsiteY7" fmla="*/ 643095 h 2105130"/>
              <a:gd name="connsiteX8" fmla="*/ 95460 w 351693"/>
              <a:gd name="connsiteY8" fmla="*/ 728506 h 2105130"/>
              <a:gd name="connsiteX9" fmla="*/ 100484 w 351693"/>
              <a:gd name="connsiteY9" fmla="*/ 874207 h 2105130"/>
              <a:gd name="connsiteX10" fmla="*/ 110532 w 351693"/>
              <a:gd name="connsiteY10" fmla="*/ 1070150 h 2105130"/>
              <a:gd name="connsiteX11" fmla="*/ 115556 w 351693"/>
              <a:gd name="connsiteY11" fmla="*/ 1160585 h 2105130"/>
              <a:gd name="connsiteX12" fmla="*/ 115556 w 351693"/>
              <a:gd name="connsiteY12" fmla="*/ 1301262 h 2105130"/>
              <a:gd name="connsiteX13" fmla="*/ 110532 w 351693"/>
              <a:gd name="connsiteY13" fmla="*/ 1436915 h 2105130"/>
              <a:gd name="connsiteX14" fmla="*/ 95460 w 351693"/>
              <a:gd name="connsiteY14" fmla="*/ 1582616 h 2105130"/>
              <a:gd name="connsiteX15" fmla="*/ 85411 w 351693"/>
              <a:gd name="connsiteY15" fmla="*/ 1703196 h 2105130"/>
              <a:gd name="connsiteX16" fmla="*/ 75363 w 351693"/>
              <a:gd name="connsiteY16" fmla="*/ 1853921 h 2105130"/>
              <a:gd name="connsiteX17" fmla="*/ 70339 w 351693"/>
              <a:gd name="connsiteY17" fmla="*/ 1994598 h 2105130"/>
              <a:gd name="connsiteX18" fmla="*/ 45218 w 351693"/>
              <a:gd name="connsiteY18" fmla="*/ 2074985 h 2105130"/>
              <a:gd name="connsiteX19" fmla="*/ 140677 w 351693"/>
              <a:gd name="connsiteY19" fmla="*/ 2105130 h 2105130"/>
              <a:gd name="connsiteX20" fmla="*/ 266282 w 351693"/>
              <a:gd name="connsiteY20" fmla="*/ 1482132 h 2105130"/>
              <a:gd name="connsiteX21" fmla="*/ 276330 w 351693"/>
              <a:gd name="connsiteY21" fmla="*/ 1346480 h 2105130"/>
              <a:gd name="connsiteX22" fmla="*/ 306475 w 351693"/>
              <a:gd name="connsiteY22" fmla="*/ 1110343 h 2105130"/>
              <a:gd name="connsiteX23" fmla="*/ 336620 w 351693"/>
              <a:gd name="connsiteY23" fmla="*/ 828989 h 2105130"/>
              <a:gd name="connsiteX24" fmla="*/ 351693 w 351693"/>
              <a:gd name="connsiteY24" fmla="*/ 628022 h 2105130"/>
              <a:gd name="connsiteX25" fmla="*/ 351693 w 351693"/>
              <a:gd name="connsiteY25" fmla="*/ 411983 h 2105130"/>
              <a:gd name="connsiteX26" fmla="*/ 346668 w 351693"/>
              <a:gd name="connsiteY26" fmla="*/ 175847 h 2105130"/>
              <a:gd name="connsiteX27" fmla="*/ 336620 w 351693"/>
              <a:gd name="connsiteY27" fmla="*/ 75363 h 2105130"/>
              <a:gd name="connsiteX28" fmla="*/ 301451 w 351693"/>
              <a:gd name="connsiteY28" fmla="*/ 0 h 2105130"/>
              <a:gd name="connsiteX29" fmla="*/ 0 w 351693"/>
              <a:gd name="connsiteY29" fmla="*/ 10049 h 21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1693" h="2105130">
                <a:moveTo>
                  <a:pt x="0" y="10049"/>
                </a:moveTo>
                <a:lnTo>
                  <a:pt x="25121" y="150726"/>
                </a:lnTo>
                <a:lnTo>
                  <a:pt x="45218" y="241161"/>
                </a:lnTo>
                <a:lnTo>
                  <a:pt x="50242" y="296427"/>
                </a:lnTo>
                <a:lnTo>
                  <a:pt x="65315" y="376814"/>
                </a:lnTo>
                <a:lnTo>
                  <a:pt x="75363" y="442128"/>
                </a:lnTo>
                <a:lnTo>
                  <a:pt x="80387" y="527539"/>
                </a:lnTo>
                <a:lnTo>
                  <a:pt x="85411" y="643095"/>
                </a:lnTo>
                <a:lnTo>
                  <a:pt x="95460" y="728506"/>
                </a:lnTo>
                <a:lnTo>
                  <a:pt x="100484" y="874207"/>
                </a:lnTo>
                <a:lnTo>
                  <a:pt x="110532" y="1070150"/>
                </a:lnTo>
                <a:lnTo>
                  <a:pt x="115556" y="1160585"/>
                </a:lnTo>
                <a:lnTo>
                  <a:pt x="115556" y="1301262"/>
                </a:lnTo>
                <a:lnTo>
                  <a:pt x="110532" y="1436915"/>
                </a:lnTo>
                <a:lnTo>
                  <a:pt x="95460" y="1582616"/>
                </a:lnTo>
                <a:lnTo>
                  <a:pt x="85411" y="1703196"/>
                </a:lnTo>
                <a:lnTo>
                  <a:pt x="75363" y="1853921"/>
                </a:lnTo>
                <a:lnTo>
                  <a:pt x="70339" y="1994598"/>
                </a:lnTo>
                <a:lnTo>
                  <a:pt x="45218" y="2074985"/>
                </a:lnTo>
                <a:lnTo>
                  <a:pt x="140677" y="2105130"/>
                </a:lnTo>
                <a:lnTo>
                  <a:pt x="266282" y="1482132"/>
                </a:lnTo>
                <a:lnTo>
                  <a:pt x="276330" y="1346480"/>
                </a:lnTo>
                <a:lnTo>
                  <a:pt x="306475" y="1110343"/>
                </a:lnTo>
                <a:lnTo>
                  <a:pt x="336620" y="828989"/>
                </a:lnTo>
                <a:lnTo>
                  <a:pt x="351693" y="628022"/>
                </a:lnTo>
                <a:lnTo>
                  <a:pt x="351693" y="411983"/>
                </a:lnTo>
                <a:lnTo>
                  <a:pt x="346668" y="175847"/>
                </a:lnTo>
                <a:lnTo>
                  <a:pt x="336620" y="75363"/>
                </a:lnTo>
                <a:lnTo>
                  <a:pt x="301451" y="0"/>
                </a:lnTo>
                <a:lnTo>
                  <a:pt x="0" y="10049"/>
                </a:lnTo>
                <a:close/>
              </a:path>
            </a:pathLst>
          </a:custGeom>
          <a:solidFill>
            <a:srgbClr val="DEB549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 userDrawn="1"/>
        </p:nvSpPr>
        <p:spPr>
          <a:xfrm rot="180176">
            <a:off x="6927808" y="1842458"/>
            <a:ext cx="538693" cy="3562808"/>
          </a:xfrm>
          <a:prstGeom prst="arc">
            <a:avLst>
              <a:gd name="adj1" fmla="val 16394925"/>
              <a:gd name="adj2" fmla="val 3416636"/>
            </a:avLst>
          </a:prstGeom>
          <a:ln w="19050">
            <a:solidFill>
              <a:srgbClr val="DEB549">
                <a:alpha val="7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6781800" y="4019548"/>
            <a:ext cx="996895" cy="99689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12" y="2057400"/>
            <a:ext cx="6918088" cy="2590800"/>
          </a:xfrm>
        </p:spPr>
        <p:txBody>
          <a:bodyPr>
            <a:noAutofit/>
          </a:bodyPr>
          <a:lstStyle>
            <a:lvl1pPr algn="l">
              <a:defRPr sz="3200" b="0" i="0" spc="100" baseline="0">
                <a:solidFill>
                  <a:srgbClr val="FDD6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8538" y="533400"/>
            <a:ext cx="8631442" cy="106680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125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body text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72111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8538" y="5029200"/>
            <a:ext cx="4191000" cy="914400"/>
          </a:xfrm>
        </p:spPr>
        <p:txBody>
          <a:bodyPr/>
          <a:lstStyle>
            <a:lvl1pPr marL="0" indent="0">
              <a:buNone/>
              <a:defRPr>
                <a:solidFill>
                  <a:srgbClr val="125C7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163575"/>
            <a:ext cx="3276600" cy="685799"/>
          </a:xfrm>
          <a:prstGeom prst="rect">
            <a:avLst/>
          </a:prstGeom>
          <a:noFill/>
          <a:effectLst>
            <a:softEdge rad="12700"/>
          </a:effectLst>
        </p:spPr>
        <p:txBody>
          <a:bodyPr wrap="none" rtlCol="0" anchor="b" anchorCtr="0">
            <a:noAutofit/>
          </a:bodyPr>
          <a:lstStyle/>
          <a:p>
            <a:r>
              <a:rPr lang="en-US" sz="900" b="1" spc="100" baseline="0" dirty="0" smtClean="0">
                <a:solidFill>
                  <a:srgbClr val="135C76"/>
                </a:solidFill>
              </a:rPr>
              <a:t>      </a:t>
            </a:r>
            <a:br>
              <a:rPr lang="en-US" sz="900" b="1" spc="100" baseline="0" dirty="0" smtClean="0">
                <a:solidFill>
                  <a:srgbClr val="135C76"/>
                </a:solidFill>
              </a:rPr>
            </a:br>
            <a:endParaRPr lang="en-US" sz="900" b="1" spc="100" baseline="0" dirty="0">
              <a:solidFill>
                <a:srgbClr val="135C76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939504"/>
            <a:ext cx="9144000" cy="0"/>
          </a:xfrm>
          <a:prstGeom prst="line">
            <a:avLst/>
          </a:prstGeom>
          <a:ln>
            <a:solidFill>
              <a:srgbClr val="DEB5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669337">
            <a:off x="6921363" y="1833004"/>
            <a:ext cx="646652" cy="3855867"/>
          </a:xfrm>
          <a:prstGeom prst="arc">
            <a:avLst>
              <a:gd name="adj1" fmla="val 16350798"/>
              <a:gd name="adj2" fmla="val 2340915"/>
            </a:avLst>
          </a:prstGeom>
          <a:ln w="19050">
            <a:solidFill>
              <a:srgbClr val="DEB549">
                <a:alpha val="7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373199" y="1954404"/>
            <a:ext cx="351693" cy="2105130"/>
          </a:xfrm>
          <a:custGeom>
            <a:avLst/>
            <a:gdLst>
              <a:gd name="connsiteX0" fmla="*/ 0 w 351693"/>
              <a:gd name="connsiteY0" fmla="*/ 10049 h 2105130"/>
              <a:gd name="connsiteX1" fmla="*/ 25121 w 351693"/>
              <a:gd name="connsiteY1" fmla="*/ 150726 h 2105130"/>
              <a:gd name="connsiteX2" fmla="*/ 45218 w 351693"/>
              <a:gd name="connsiteY2" fmla="*/ 241161 h 2105130"/>
              <a:gd name="connsiteX3" fmla="*/ 50242 w 351693"/>
              <a:gd name="connsiteY3" fmla="*/ 296427 h 2105130"/>
              <a:gd name="connsiteX4" fmla="*/ 65315 w 351693"/>
              <a:gd name="connsiteY4" fmla="*/ 376814 h 2105130"/>
              <a:gd name="connsiteX5" fmla="*/ 75363 w 351693"/>
              <a:gd name="connsiteY5" fmla="*/ 442128 h 2105130"/>
              <a:gd name="connsiteX6" fmla="*/ 80387 w 351693"/>
              <a:gd name="connsiteY6" fmla="*/ 527539 h 2105130"/>
              <a:gd name="connsiteX7" fmla="*/ 85411 w 351693"/>
              <a:gd name="connsiteY7" fmla="*/ 643095 h 2105130"/>
              <a:gd name="connsiteX8" fmla="*/ 95460 w 351693"/>
              <a:gd name="connsiteY8" fmla="*/ 728506 h 2105130"/>
              <a:gd name="connsiteX9" fmla="*/ 100484 w 351693"/>
              <a:gd name="connsiteY9" fmla="*/ 874207 h 2105130"/>
              <a:gd name="connsiteX10" fmla="*/ 110532 w 351693"/>
              <a:gd name="connsiteY10" fmla="*/ 1070150 h 2105130"/>
              <a:gd name="connsiteX11" fmla="*/ 115556 w 351693"/>
              <a:gd name="connsiteY11" fmla="*/ 1160585 h 2105130"/>
              <a:gd name="connsiteX12" fmla="*/ 115556 w 351693"/>
              <a:gd name="connsiteY12" fmla="*/ 1301262 h 2105130"/>
              <a:gd name="connsiteX13" fmla="*/ 110532 w 351693"/>
              <a:gd name="connsiteY13" fmla="*/ 1436915 h 2105130"/>
              <a:gd name="connsiteX14" fmla="*/ 95460 w 351693"/>
              <a:gd name="connsiteY14" fmla="*/ 1582616 h 2105130"/>
              <a:gd name="connsiteX15" fmla="*/ 85411 w 351693"/>
              <a:gd name="connsiteY15" fmla="*/ 1703196 h 2105130"/>
              <a:gd name="connsiteX16" fmla="*/ 75363 w 351693"/>
              <a:gd name="connsiteY16" fmla="*/ 1853921 h 2105130"/>
              <a:gd name="connsiteX17" fmla="*/ 70339 w 351693"/>
              <a:gd name="connsiteY17" fmla="*/ 1994598 h 2105130"/>
              <a:gd name="connsiteX18" fmla="*/ 45218 w 351693"/>
              <a:gd name="connsiteY18" fmla="*/ 2074985 h 2105130"/>
              <a:gd name="connsiteX19" fmla="*/ 140677 w 351693"/>
              <a:gd name="connsiteY19" fmla="*/ 2105130 h 2105130"/>
              <a:gd name="connsiteX20" fmla="*/ 266282 w 351693"/>
              <a:gd name="connsiteY20" fmla="*/ 1482132 h 2105130"/>
              <a:gd name="connsiteX21" fmla="*/ 276330 w 351693"/>
              <a:gd name="connsiteY21" fmla="*/ 1346480 h 2105130"/>
              <a:gd name="connsiteX22" fmla="*/ 306475 w 351693"/>
              <a:gd name="connsiteY22" fmla="*/ 1110343 h 2105130"/>
              <a:gd name="connsiteX23" fmla="*/ 336620 w 351693"/>
              <a:gd name="connsiteY23" fmla="*/ 828989 h 2105130"/>
              <a:gd name="connsiteX24" fmla="*/ 351693 w 351693"/>
              <a:gd name="connsiteY24" fmla="*/ 628022 h 2105130"/>
              <a:gd name="connsiteX25" fmla="*/ 351693 w 351693"/>
              <a:gd name="connsiteY25" fmla="*/ 411983 h 2105130"/>
              <a:gd name="connsiteX26" fmla="*/ 346668 w 351693"/>
              <a:gd name="connsiteY26" fmla="*/ 175847 h 2105130"/>
              <a:gd name="connsiteX27" fmla="*/ 336620 w 351693"/>
              <a:gd name="connsiteY27" fmla="*/ 75363 h 2105130"/>
              <a:gd name="connsiteX28" fmla="*/ 301451 w 351693"/>
              <a:gd name="connsiteY28" fmla="*/ 0 h 2105130"/>
              <a:gd name="connsiteX29" fmla="*/ 0 w 351693"/>
              <a:gd name="connsiteY29" fmla="*/ 10049 h 21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1693" h="2105130">
                <a:moveTo>
                  <a:pt x="0" y="10049"/>
                </a:moveTo>
                <a:lnTo>
                  <a:pt x="25121" y="150726"/>
                </a:lnTo>
                <a:lnTo>
                  <a:pt x="45218" y="241161"/>
                </a:lnTo>
                <a:lnTo>
                  <a:pt x="50242" y="296427"/>
                </a:lnTo>
                <a:lnTo>
                  <a:pt x="65315" y="376814"/>
                </a:lnTo>
                <a:lnTo>
                  <a:pt x="75363" y="442128"/>
                </a:lnTo>
                <a:lnTo>
                  <a:pt x="80387" y="527539"/>
                </a:lnTo>
                <a:lnTo>
                  <a:pt x="85411" y="643095"/>
                </a:lnTo>
                <a:lnTo>
                  <a:pt x="95460" y="728506"/>
                </a:lnTo>
                <a:lnTo>
                  <a:pt x="100484" y="874207"/>
                </a:lnTo>
                <a:lnTo>
                  <a:pt x="110532" y="1070150"/>
                </a:lnTo>
                <a:lnTo>
                  <a:pt x="115556" y="1160585"/>
                </a:lnTo>
                <a:lnTo>
                  <a:pt x="115556" y="1301262"/>
                </a:lnTo>
                <a:lnTo>
                  <a:pt x="110532" y="1436915"/>
                </a:lnTo>
                <a:lnTo>
                  <a:pt x="95460" y="1582616"/>
                </a:lnTo>
                <a:lnTo>
                  <a:pt x="85411" y="1703196"/>
                </a:lnTo>
                <a:lnTo>
                  <a:pt x="75363" y="1853921"/>
                </a:lnTo>
                <a:lnTo>
                  <a:pt x="70339" y="1994598"/>
                </a:lnTo>
                <a:lnTo>
                  <a:pt x="45218" y="2074985"/>
                </a:lnTo>
                <a:lnTo>
                  <a:pt x="140677" y="2105130"/>
                </a:lnTo>
                <a:lnTo>
                  <a:pt x="266282" y="1482132"/>
                </a:lnTo>
                <a:lnTo>
                  <a:pt x="276330" y="1346480"/>
                </a:lnTo>
                <a:lnTo>
                  <a:pt x="306475" y="1110343"/>
                </a:lnTo>
                <a:lnTo>
                  <a:pt x="336620" y="828989"/>
                </a:lnTo>
                <a:lnTo>
                  <a:pt x="351693" y="628022"/>
                </a:lnTo>
                <a:lnTo>
                  <a:pt x="351693" y="411983"/>
                </a:lnTo>
                <a:lnTo>
                  <a:pt x="346668" y="175847"/>
                </a:lnTo>
                <a:lnTo>
                  <a:pt x="336620" y="75363"/>
                </a:lnTo>
                <a:lnTo>
                  <a:pt x="301451" y="0"/>
                </a:lnTo>
                <a:lnTo>
                  <a:pt x="0" y="10049"/>
                </a:lnTo>
                <a:close/>
              </a:path>
            </a:pathLst>
          </a:custGeom>
          <a:solidFill>
            <a:srgbClr val="DEB549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 userDrawn="1"/>
        </p:nvSpPr>
        <p:spPr>
          <a:xfrm rot="180176">
            <a:off x="6927808" y="1842458"/>
            <a:ext cx="538693" cy="3562808"/>
          </a:xfrm>
          <a:prstGeom prst="arc">
            <a:avLst>
              <a:gd name="adj1" fmla="val 16394925"/>
              <a:gd name="adj2" fmla="val 3416636"/>
            </a:avLst>
          </a:prstGeom>
          <a:ln w="19050">
            <a:solidFill>
              <a:srgbClr val="DEB549">
                <a:alpha val="7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6781800" y="4019548"/>
            <a:ext cx="996895" cy="99689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125C7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D6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415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D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2"/>
            <a:ext cx="8458201" cy="4876798"/>
          </a:xfrm>
        </p:spPr>
        <p:txBody>
          <a:bodyPr/>
          <a:lstStyle>
            <a:lvl1pPr marL="228600" indent="-228600">
              <a:buClr>
                <a:srgbClr val="125C76"/>
              </a:buClr>
              <a:buFont typeface="Century Gothic" panose="020B0502020202020204" pitchFamily="34" charset="0"/>
              <a:buChar char="▌"/>
              <a:defRPr sz="2000"/>
            </a:lvl1pPr>
            <a:lvl2pPr marL="514350" indent="-228600">
              <a:buClr>
                <a:srgbClr val="125C76"/>
              </a:buClr>
              <a:defRPr/>
            </a:lvl2pPr>
            <a:lvl3pPr marL="800100" indent="-228600">
              <a:defRPr/>
            </a:lvl3pPr>
            <a:lvl4pPr marL="1143000" indent="-228600">
              <a:defRPr/>
            </a:lvl4pPr>
            <a:lvl5pPr marL="13716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4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Narrow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2"/>
            <a:ext cx="2514600" cy="4876798"/>
          </a:xfrm>
        </p:spPr>
        <p:txBody>
          <a:bodyPr>
            <a:normAutofit/>
          </a:bodyPr>
          <a:lstStyle>
            <a:lvl1pPr>
              <a:buClr>
                <a:srgbClr val="125C76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1600202"/>
            <a:ext cx="6019800" cy="4876798"/>
          </a:xfrm>
        </p:spPr>
        <p:txBody>
          <a:bodyPr/>
          <a:lstStyle>
            <a:lvl1pPr>
              <a:buClr>
                <a:srgbClr val="125C76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9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Narrow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6016752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2514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-Ver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7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Horiz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153400" cy="2468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81000" y="4038600"/>
            <a:ext cx="8153400" cy="2468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2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Horiz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371600"/>
            <a:ext cx="6477000" cy="3698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782761"/>
            <a:ext cx="6477000" cy="2194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b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1219200" y="4023679"/>
            <a:ext cx="6477000" cy="3698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1219200" y="4434840"/>
            <a:ext cx="6477000" cy="2194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09" y="872660"/>
            <a:ext cx="8551991" cy="5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DEFENSE SECURITY SERVICE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90493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r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222BB3-7F2E-4DDE-BEE0-5A51978459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00400" y="6490493"/>
            <a:ext cx="2895600" cy="365125"/>
          </a:xfrm>
          <a:prstGeom prst="rect">
            <a:avLst/>
          </a:prstGeom>
        </p:spPr>
        <p:txBody>
          <a:bodyPr vert="horz" lIns="45720" tIns="45720" rIns="45720" bIns="45720" rtlCol="0" anchor="ctr" anchorCtr="0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54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11910"/>
            <a:ext cx="274320" cy="3698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" y="1600202"/>
            <a:ext cx="870204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55452"/>
            <a:ext cx="9144000" cy="0"/>
          </a:xfrm>
          <a:prstGeom prst="line">
            <a:avLst/>
          </a:prstGeom>
          <a:ln>
            <a:solidFill>
              <a:srgbClr val="FDD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4" r:id="rId2"/>
    <p:sldLayoutId id="2147483689" r:id="rId3"/>
    <p:sldLayoutId id="2147483674" r:id="rId4"/>
    <p:sldLayoutId id="2147483690" r:id="rId5"/>
    <p:sldLayoutId id="2147483676" r:id="rId6"/>
    <p:sldLayoutId id="2147483677" r:id="rId7"/>
    <p:sldLayoutId id="2147483703" r:id="rId8"/>
    <p:sldLayoutId id="2147483702" r:id="rId9"/>
    <p:sldLayoutId id="2147483701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baseline="0">
          <a:solidFill>
            <a:srgbClr val="FDD6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4163" indent="-284163" algn="l" defTabSz="457200" rtl="0" eaLnBrk="1" latinLnBrk="0" hangingPunct="1">
        <a:spcBef>
          <a:spcPct val="20000"/>
        </a:spcBef>
        <a:buClr>
          <a:srgbClr val="125C76"/>
        </a:buClr>
        <a:buFont typeface="Century Gothic" panose="020B0502020202020204" pitchFamily="34" charset="0"/>
        <a:buChar char="▌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84163" algn="l" defTabSz="457200" rtl="0" eaLnBrk="1" latinLnBrk="0" hangingPunct="1">
        <a:spcBef>
          <a:spcPct val="20000"/>
        </a:spcBef>
        <a:buClr>
          <a:srgbClr val="125C76"/>
        </a:buClr>
        <a:buFont typeface="Wingdings 3" panose="05040102010807070707" pitchFamily="18" charset="2"/>
        <a:buChar char="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cs typeface="Arial" panose="020B0604020202020204" pitchFamily="34" charset="0"/>
              </a:rPr>
              <a:t>DSS</a:t>
            </a:r>
            <a:r>
              <a:rPr lang="en-US" sz="3600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cs typeface="Arial" panose="020B0604020202020204" pitchFamily="34" charset="0"/>
              </a:rPr>
              <a:t>IN</a:t>
            </a:r>
            <a:r>
              <a:rPr lang="en-US" sz="3600" dirty="0" smtClean="0"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cs typeface="Arial" panose="020B0604020202020204" pitchFamily="34" charset="0"/>
              </a:rPr>
              <a:t>TRANSITION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800" b="1" dirty="0"/>
              <a:t>Partnering with Industry to Protect National Security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DD6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 dirty="0" smtClean="0"/>
              <a:t>FISWG / NCMS Briefing</a:t>
            </a:r>
          </a:p>
          <a:p>
            <a:r>
              <a:rPr lang="en-US" sz="4800" dirty="0" smtClean="0"/>
              <a:t>July 12, 2017</a:t>
            </a:r>
          </a:p>
          <a:p>
            <a:r>
              <a:rPr lang="en-US" sz="4800" dirty="0" smtClean="0"/>
              <a:t>Presented by:</a:t>
            </a:r>
          </a:p>
          <a:p>
            <a:r>
              <a:rPr lang="en-US" sz="4800" dirty="0" smtClean="0"/>
              <a:t>Sr. ISR Jason Howard</a:t>
            </a:r>
          </a:p>
          <a:p>
            <a:r>
              <a:rPr lang="en-US" sz="4800" dirty="0" smtClean="0"/>
              <a:t>CISA Douglas Hartwell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239000" cy="371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2"/>
            <a:ext cx="8534401" cy="464819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/>
              <a:t>Questions?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9914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 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Why do we need </a:t>
            </a:r>
          </a:p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   to change?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Discuss the new </a:t>
            </a:r>
            <a:r>
              <a:rPr lang="en-US" sz="3200" b="1" dirty="0">
                <a:latin typeface="Calibri" panose="020F0502020204030204" pitchFamily="34" charset="0"/>
              </a:rPr>
              <a:t>DSS m</a:t>
            </a:r>
            <a:r>
              <a:rPr lang="en-US" sz="3200" b="1" dirty="0" smtClean="0">
                <a:latin typeface="Calibri" panose="020F0502020204030204" pitchFamily="34" charset="0"/>
              </a:rPr>
              <a:t>ethodology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Provide industry </a:t>
            </a:r>
            <a:r>
              <a:rPr lang="en-US" sz="3200" b="1" dirty="0">
                <a:latin typeface="Calibri" panose="020F0502020204030204" pitchFamily="34" charset="0"/>
              </a:rPr>
              <a:t>with </a:t>
            </a:r>
            <a:r>
              <a:rPr lang="en-US" sz="3200" b="1" dirty="0" smtClean="0">
                <a:latin typeface="Calibri" panose="020F0502020204030204" pitchFamily="34" charset="0"/>
              </a:rPr>
              <a:t>tips</a:t>
            </a:r>
            <a:r>
              <a:rPr lang="en-US" sz="3200" b="1" dirty="0">
                <a:latin typeface="Calibri" panose="020F0502020204030204" pitchFamily="34" charset="0"/>
              </a:rPr>
              <a:t>, </a:t>
            </a:r>
            <a:r>
              <a:rPr lang="en-US" sz="3200" b="1" dirty="0" smtClean="0">
                <a:latin typeface="Calibri" panose="020F0502020204030204" pitchFamily="34" charset="0"/>
              </a:rPr>
              <a:t>guidance, and tools to help cleared industry better protect national security information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Questions &amp; Answers 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1828800" cy="125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The U.S. is facing the most significant  foreign intelligence threat it has ever encountered.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Adversaries are </a:t>
            </a:r>
            <a:r>
              <a:rPr lang="en-US" sz="2800" b="1" dirty="0">
                <a:latin typeface="Calibri" panose="020F0502020204030204" pitchFamily="34" charset="0"/>
              </a:rPr>
              <a:t>successfully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Attacking </a:t>
            </a:r>
            <a:r>
              <a:rPr lang="en-US" sz="2400" b="1" dirty="0">
                <a:latin typeface="Calibri" panose="020F0502020204030204" pitchFamily="34" charset="0"/>
              </a:rPr>
              <a:t>cleared industry at an unprecedented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Stealing </a:t>
            </a:r>
            <a:r>
              <a:rPr lang="en-US" sz="2400" b="1" dirty="0">
                <a:latin typeface="Calibri" panose="020F0502020204030204" pitchFamily="34" charset="0"/>
              </a:rPr>
              <a:t>our national security information and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Using </a:t>
            </a:r>
            <a:r>
              <a:rPr lang="en-US" sz="2400" b="1" dirty="0">
                <a:latin typeface="Calibri" panose="020F0502020204030204" pitchFamily="34" charset="0"/>
              </a:rPr>
              <a:t>multiple and varying avenues of attack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Shifting </a:t>
            </a:r>
            <a:r>
              <a:rPr lang="en-US" sz="2400" b="1" dirty="0">
                <a:latin typeface="Calibri" panose="020F0502020204030204" pitchFamily="34" charset="0"/>
              </a:rPr>
              <a:t>priorities based upon their needs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1" y="2438400"/>
            <a:ext cx="2238377" cy="112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BF0F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DSS is evolving from schedule-driven compliance to intelligence-led, asset-focused, threat driven security oversight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The new methodology is fluid and dynamic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It will allow DSS to work more effectively with cleared industry to ensure that contracted capabilities, technologies, and services are delivered uncompromised</a:t>
            </a:r>
          </a:p>
          <a:p>
            <a:pPr marL="0" indent="0">
              <a:buNone/>
            </a:pPr>
            <a:endParaRPr lang="en-US" sz="2400" dirty="0">
              <a:latin typeface="Times New Roman"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Change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47593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DSS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2"/>
            <a:ext cx="8458201" cy="4952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Four steps of the New DSS Methodology: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1. Identify all the assets of each facility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2. Prioritize assets</a:t>
            </a: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05100"/>
            <a:ext cx="8987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8610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990600" cy="92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DSS </a:t>
            </a:r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3</a:t>
            </a:r>
            <a:r>
              <a:rPr lang="en-US" sz="2400" b="1" dirty="0">
                <a:latin typeface="Calibri" panose="020F0502020204030204" pitchFamily="34" charset="0"/>
              </a:rPr>
              <a:t>. Threat, Vulnerability, and Impact Analysis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	4. Develop Tailored Security Programs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</a:rPr>
              <a:t>		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2571749"/>
            <a:ext cx="869332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4324350"/>
            <a:ext cx="8693323" cy="10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0038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DSS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u="sng" dirty="0" smtClean="0">
                <a:latin typeface="Calibri" panose="020F0502020204030204" pitchFamily="34" charset="0"/>
              </a:rPr>
              <a:t>DiT Outreach Processes</a:t>
            </a:r>
          </a:p>
          <a:p>
            <a:pPr marL="0" indent="0" algn="ctr">
              <a:buNone/>
            </a:pPr>
            <a:endParaRPr lang="en-US" sz="2400" u="sng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Threat, Vulnerability, and Impact Analysis</a:t>
            </a:r>
          </a:p>
          <a:p>
            <a:pPr marL="457200" indent="-45720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Triage Outreach Program (TOP)</a:t>
            </a:r>
          </a:p>
          <a:p>
            <a:pPr marL="457200" indent="-45720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Continuous Monitoring Advise &amp; Assist Visits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Technology Trends to Your Facility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19" y="1600200"/>
            <a:ext cx="64793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Technology Trends to Your Facility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222BB3-7F2E-4DDE-BEE0-5A51978459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13" y="1600200"/>
            <a:ext cx="62123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ct:contentTypeSchema ct:_="" ma:_="" ma:contentTypeName="Document" ma:contentTypeID="0x0101006FFC762FDC5F6D4F8ACDC28C4594C87C" ma:contentTypeVersion="" ma:contentTypeDescription="Create a new document." ma:contentTypeScope="" ma:versionID="e1e977600f98a2fd74a16ca127ea9b37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a3d885780932a264fb1683600596763c" ns2:_="" xmlns:xsd="http://www.w3.org/2001/XMLSchema" xmlns:xs="http://www.w3.org/2001/XMLSchema" xmlns:p="http://schemas.microsoft.com/office/2006/metadata/properties" xmlns:ns2="$ListId:Supporting Documents;">
<xsd:import namespace="$ListId:Supporting Documents;"/>
<xsd:element name="properties">
<xsd:complexType>
<xsd:sequence>
<xsd:element name="documentManagement">
<xsd:complexType>
<xsd:all>
<xsd:element ref="ns2:CRM_x0020_Navigation_x0020_URL" minOccurs="0"/>
</xsd:all>
</xsd:complexType>
</xsd:element>
</xsd:sequence>
</xsd:complexType>
</xsd:element>
</xsd:schema>
<xsd:schema targetNamespace="$ListId:Supporting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RM_x0020_Navigation_x0020_URL" ma:index="8" nillable="true" ma:displayName="CRM Navigation URL" ma:default="https://crm.osd.mil/CATMS1/main.aspx?etn=ava_tasker&amp;extraqs=id%3d%257b92745204-c21d-e611-86c1-005056aa79f1%257d%26&amp;pagetype=entityrecord" ma:format="Hyperlink" ma:internalName="CRM_x0020_Navigation_x0020_URL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CRM_x0020_Navigation_x0020_URL xmlns="$ListId:Supporting Documents;"><Url>https://crm.osd.mil/CATMS1/main.aspx?etn=ava_tasker&amp;extraqs=id%3d%257b92745204-c21d-e611-86c1-005056aa79f1%257d%26&amp;pagetype=entityrecord</Url><Description>https://crm.osd.mil/CATMS1/main.aspx?etn=ava_tasker&amp;extraqs=id%3d%257b92745204-c21d-e611-86c1-005056aa79f1%257d%26&amp;pagetype=entityrecord</Description></CRM_x0020_Navigation_x0020_URL></documentManagement></p:properties>
</file>

<file path=customXml/itemProps1.xml><?xml version="1.0" encoding="utf-8"?>
<ds:datastoreItem xmlns:ds="http://schemas.openxmlformats.org/officeDocument/2006/customXml" ds:itemID="{AF51EA75-C5E9-415A-A059-ECCB19057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upporting 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694232-615D-4617-8D5D-8234032C2C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F14FE-37D6-4346-8E0F-FFACEBD6228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$ListId:Supporting Documents;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26215</TotalTime>
  <Words>233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Theme2</vt:lpstr>
      <vt:lpstr>  DSS IN TRANSITION Partnering with Industry to Protect National Security   </vt:lpstr>
      <vt:lpstr>DiT Presentation Overview</vt:lpstr>
      <vt:lpstr>Need For Change </vt:lpstr>
      <vt:lpstr>Need For Change </vt:lpstr>
      <vt:lpstr>New DSS Methodology </vt:lpstr>
      <vt:lpstr>New DSS Methodology </vt:lpstr>
      <vt:lpstr>New DSS Methodology </vt:lpstr>
      <vt:lpstr>Applying Technology Trends to Your Facility</vt:lpstr>
      <vt:lpstr>Applying Technology Trends to Your Facility </vt:lpstr>
      <vt:lpstr>Benefits </vt:lpstr>
      <vt:lpstr>Q&amp;A </vt:lpstr>
    </vt:vector>
  </TitlesOfParts>
  <Company>DSS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Melbourne Briefing-IO-01</dc:title>
  <dc:creator>DSS</dc:creator>
  <cp:lastModifiedBy>Gerri Leviston</cp:lastModifiedBy>
  <cp:revision>623</cp:revision>
  <cp:lastPrinted>2016-06-02T16:58:19Z</cp:lastPrinted>
  <dcterms:created xsi:type="dcterms:W3CDTF">2013-05-13T14:07:25Z</dcterms:created>
  <dcterms:modified xsi:type="dcterms:W3CDTF">2017-07-20T14:43:57Z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0x0101006FFC762FDC5F6D4F8ACDC28C4594C87C</vt:lpwstr>
  </property>
  <property fmtid="{D5CDD505-2E9C-101B-9397-08002B2CF9AE}" pid="3" name="_dlc_DocIdItemGuid">
    <vt:lpwstr>dd5a2d94-b13a-40cd-87c4-e2be4a8546a5</vt:lpwstr>
  </property>
</Properties>
</file>